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12"/>
  </p:notes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599" autoAdjust="0"/>
  </p:normalViewPr>
  <p:slideViewPr>
    <p:cSldViewPr>
      <p:cViewPr varScale="1">
        <p:scale>
          <a:sx n="107" d="100"/>
          <a:sy n="107" d="100"/>
        </p:scale>
        <p:origin x="102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9/19/2016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26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87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Suggerimento: aggiungere qui le note per il relatore.</a:t>
            </a:r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126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Suggerimento: aggiungere qui le note per il relatore.</a:t>
            </a:r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189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>
                <a:latin typeface="Calibri" panose="020F0502020204030204" pitchFamily="34" charset="0"/>
              </a:defRPr>
            </a:lvl1pPr>
            <a:extLst/>
          </a:lstStyle>
          <a:p>
            <a:r>
              <a:rPr lang="it-IT" noProof="1"/>
              <a:t>Fare clic per modificare lo stile del titolo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noProof="1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it-IT" dirty="0"/>
              <a:t>18/09/2016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62800" y="23563"/>
            <a:ext cx="1741778" cy="9245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80A4771-C6EF-4B99-81F4-D30BE4E017A0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66726" y="23563"/>
            <a:ext cx="1741778" cy="9245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66726" y="23563"/>
            <a:ext cx="1741778" cy="9245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extLst/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extLst/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it-IT" dirty="0"/>
              <a:t>18/09/2016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66726" y="23563"/>
            <a:ext cx="1741778" cy="9245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it-IT"/>
              <a:t>18/09/2016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66726" y="23563"/>
            <a:ext cx="1741778" cy="9245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it-IT" noProof="1"/>
              <a:t>Fare clic per modificare lo stile del titolo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it-IT" noProof="1"/>
              <a:t>Modifica gli stili del testo dello schema</a:t>
            </a:r>
          </a:p>
          <a:p>
            <a:pPr lvl="1"/>
            <a:r>
              <a:rPr lang="it-IT" noProof="1"/>
              <a:t>Secondo livello</a:t>
            </a:r>
          </a:p>
          <a:p>
            <a:pPr lvl="2"/>
            <a:r>
              <a:rPr lang="it-IT" noProof="1"/>
              <a:t>Terzo livello</a:t>
            </a:r>
          </a:p>
          <a:p>
            <a:pPr lvl="3"/>
            <a:r>
              <a:rPr lang="it-IT" noProof="1"/>
              <a:t>Quarto livello</a:t>
            </a:r>
          </a:p>
          <a:p>
            <a:pPr lvl="4"/>
            <a:r>
              <a:rPr lang="it-IT" noProof="1"/>
              <a:t>Quinto livello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en-US" smtClean="0"/>
              <a:pPr algn="r"/>
              <a:t>9/19/2016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608" y="2100832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n-US" altLang="de-DE" dirty="0">
                <a:solidFill>
                  <a:srgbClr val="003F77"/>
                </a:solidFill>
              </a:rPr>
              <a:t>Economic Assessment</a:t>
            </a:r>
            <a:br>
              <a:rPr lang="en-US" altLang="de-DE" dirty="0">
                <a:solidFill>
                  <a:srgbClr val="003F77"/>
                </a:solidFill>
              </a:rPr>
            </a:br>
            <a:r>
              <a:rPr lang="en-US" altLang="de-DE" dirty="0">
                <a:solidFill>
                  <a:srgbClr val="003F77"/>
                </a:solidFill>
              </a:rPr>
              <a:t>Templates</a:t>
            </a:r>
            <a:endParaRPr lang="en-US" dirty="0">
              <a:solidFill>
                <a:srgbClr val="003F77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9184" y="5589240"/>
            <a:ext cx="3043064" cy="605712"/>
          </a:xfrm>
        </p:spPr>
        <p:txBody>
          <a:bodyPr>
            <a:normAutofit/>
          </a:bodyPr>
          <a:lstStyle/>
          <a:p>
            <a:pPr algn="r"/>
            <a:r>
              <a:rPr lang="it-IT" sz="1800" b="1" dirty="0">
                <a:solidFill>
                  <a:schemeClr val="bg1">
                    <a:lumMod val="65000"/>
                  </a:schemeClr>
                </a:solidFill>
              </a:rPr>
              <a:t>b</a:t>
            </a:r>
            <a:r>
              <a:rPr lang="it-IT" sz="1800" b="1" kern="1200" dirty="0">
                <a:solidFill>
                  <a:schemeClr val="bg1">
                    <a:lumMod val="65000"/>
                  </a:schemeClr>
                </a:solidFill>
              </a:rPr>
              <a:t>y Alberto C. Magrì</a:t>
            </a:r>
            <a:endParaRPr lang="it-IT" sz="18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59632" y="3672560"/>
            <a:ext cx="7582616" cy="908568"/>
          </a:xfrm>
          <a:prstGeom prst="rect">
            <a:avLst/>
          </a:prstGeom>
        </p:spPr>
        <p:txBody>
          <a:bodyPr>
            <a:noAutofit/>
          </a:bodyPr>
          <a:lstStyle>
            <a:lvl1pPr marL="73152" indent="0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24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St. Petersburg </a:t>
            </a:r>
          </a:p>
          <a:p>
            <a:pPr algn="ctr"/>
            <a:r>
              <a:rPr lang="en-US" sz="24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 Sept. 2016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845840"/>
            <a:ext cx="7498080" cy="1143000"/>
          </a:xfrm>
        </p:spPr>
        <p:txBody>
          <a:bodyPr>
            <a:normAutofit/>
          </a:bodyPr>
          <a:lstStyle/>
          <a:p>
            <a:pPr marL="82296" algn="ctr">
              <a:buClr>
                <a:schemeClr val="bg1">
                  <a:lumMod val="75000"/>
                </a:schemeClr>
              </a:buClr>
            </a:pPr>
            <a:r>
              <a:rPr lang="en-US" altLang="de-DE" sz="34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012776"/>
            <a:ext cx="7498080" cy="4800600"/>
          </a:xfrm>
        </p:spPr>
        <p:txBody>
          <a:bodyPr>
            <a:normAutofit/>
          </a:bodyPr>
          <a:lstStyle/>
          <a:p>
            <a:pPr marL="539496" indent="-457200" algn="just">
              <a:buClr>
                <a:srgbClr val="003F77"/>
              </a:buClr>
              <a:buFont typeface="+mj-lt"/>
              <a:buAutoNum type="arabicPeriod"/>
            </a:pPr>
            <a:r>
              <a:rPr lang="en-US" altLang="de-DE" sz="2300" dirty="0">
                <a:solidFill>
                  <a:srgbClr val="003F77"/>
                </a:solidFill>
              </a:rPr>
              <a:t>Fundamentals of economic assessment</a:t>
            </a:r>
          </a:p>
          <a:p>
            <a:pPr marL="539496" indent="-457200" algn="just">
              <a:buClr>
                <a:srgbClr val="003F77"/>
              </a:buClr>
              <a:buFont typeface="+mj-lt"/>
              <a:buAutoNum type="arabicPeriod"/>
            </a:pPr>
            <a:r>
              <a:rPr lang="en-US" altLang="de-DE" sz="2300" dirty="0">
                <a:solidFill>
                  <a:srgbClr val="003F77"/>
                </a:solidFill>
              </a:rPr>
              <a:t>Variation of Economic Assessment</a:t>
            </a:r>
          </a:p>
          <a:p>
            <a:pPr marL="539496" indent="-457200" algn="just">
              <a:buClr>
                <a:srgbClr val="003F77"/>
              </a:buClr>
              <a:buFont typeface="+mj-lt"/>
              <a:buAutoNum type="arabicPeriod"/>
            </a:pPr>
            <a:r>
              <a:rPr lang="en-US" altLang="de-DE" sz="2300" dirty="0">
                <a:solidFill>
                  <a:srgbClr val="003F77"/>
                </a:solidFill>
              </a:rPr>
              <a:t>Advantages and disadvantages of economic assessment</a:t>
            </a:r>
          </a:p>
          <a:p>
            <a:pPr marL="539496" indent="-457200" algn="just">
              <a:buClr>
                <a:srgbClr val="003F77"/>
              </a:buClr>
              <a:buFont typeface="+mj-lt"/>
              <a:buAutoNum type="arabicPeriod"/>
            </a:pPr>
            <a:r>
              <a:rPr lang="en-US" altLang="de-DE" sz="2300" dirty="0">
                <a:solidFill>
                  <a:srgbClr val="003F77"/>
                </a:solidFill>
              </a:rPr>
              <a:t>Proposal of an “easy” template</a:t>
            </a:r>
          </a:p>
          <a:p>
            <a:pPr marL="539496" indent="-457200" algn="just">
              <a:buClr>
                <a:srgbClr val="003F77"/>
              </a:buClr>
              <a:buFont typeface="+mj-lt"/>
              <a:buAutoNum type="arabicPeriod"/>
            </a:pPr>
            <a:r>
              <a:rPr lang="en-US" altLang="de-DE" sz="2300" dirty="0">
                <a:solidFill>
                  <a:srgbClr val="003F77"/>
                </a:solidFill>
              </a:rPr>
              <a:t>How it works: basic data entry</a:t>
            </a:r>
          </a:p>
          <a:p>
            <a:pPr marL="539496" indent="-457200" algn="just">
              <a:buClr>
                <a:srgbClr val="003F77"/>
              </a:buClr>
              <a:buFont typeface="+mj-lt"/>
              <a:buAutoNum type="arabicPeriod"/>
            </a:pPr>
            <a:r>
              <a:rPr lang="en-US" altLang="de-DE" sz="2300" dirty="0">
                <a:solidFill>
                  <a:srgbClr val="003F77"/>
                </a:solidFill>
              </a:rPr>
              <a:t>Sample calculation</a:t>
            </a:r>
          </a:p>
          <a:p>
            <a:pPr marL="539496" indent="-457200" algn="just">
              <a:buClr>
                <a:srgbClr val="003F77"/>
              </a:buClr>
              <a:buFont typeface="+mj-lt"/>
              <a:buAutoNum type="arabicPeriod"/>
            </a:pPr>
            <a:r>
              <a:rPr lang="en-US" altLang="de-DE" sz="2300" dirty="0">
                <a:solidFill>
                  <a:srgbClr val="003F77"/>
                </a:solidFill>
              </a:rPr>
              <a:t>Open discussion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>
            <a:no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n-US" altLang="de-DE" sz="26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Fundamentals of economic assessment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80167" y="1158375"/>
            <a:ext cx="7956329" cy="2342633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097280" indent="-173736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298448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508760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de-DE" sz="1800" dirty="0">
                <a:solidFill>
                  <a:srgbClr val="003F77"/>
                </a:solidFill>
              </a:rPr>
              <a:t>Economic assessment = Investment assessment</a:t>
            </a:r>
          </a:p>
          <a:p>
            <a:pPr marL="82296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altLang="de-DE" sz="1800" b="1" u="sng" dirty="0">
              <a:solidFill>
                <a:srgbClr val="003F77"/>
              </a:solidFill>
            </a:endParaRPr>
          </a:p>
          <a:p>
            <a:pPr marL="82296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de-DE" sz="1800" b="1" u="sng" dirty="0">
                <a:solidFill>
                  <a:srgbClr val="003F77"/>
                </a:solidFill>
              </a:rPr>
              <a:t>Definition</a:t>
            </a:r>
          </a:p>
          <a:p>
            <a:pPr marL="82296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de-DE" sz="1800" dirty="0">
                <a:solidFill>
                  <a:srgbClr val="003F77"/>
                </a:solidFill>
              </a:rPr>
              <a:t>An economic assessment provides a foundation for a rational decision on whether or not an investment should be made.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80166" y="3356992"/>
            <a:ext cx="7956329" cy="3323361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097280" indent="-173736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298448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508760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de-DE" sz="1800" b="1" u="sng" dirty="0">
                <a:solidFill>
                  <a:srgbClr val="003F77"/>
                </a:solidFill>
              </a:rPr>
              <a:t>Necessary information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Century Gothic" panose="020B0502020202020204" pitchFamily="34" charset="0"/>
              <a:buChar char="►"/>
            </a:pPr>
            <a:r>
              <a:rPr lang="en-US" altLang="de-DE" sz="1800" dirty="0">
                <a:solidFill>
                  <a:srgbClr val="003F77"/>
                </a:solidFill>
              </a:rPr>
              <a:t> Purchase cost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Century Gothic" panose="020B0502020202020204" pitchFamily="34" charset="0"/>
              <a:buChar char="►"/>
            </a:pPr>
            <a:r>
              <a:rPr lang="en-US" altLang="de-DE" sz="1800" dirty="0">
                <a:solidFill>
                  <a:srgbClr val="003F77"/>
                </a:solidFill>
              </a:rPr>
              <a:t> Anticipated useful life (depreciation period)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Century Gothic" panose="020B0502020202020204" pitchFamily="34" charset="0"/>
              <a:buChar char="►"/>
            </a:pPr>
            <a:r>
              <a:rPr lang="en-US" altLang="de-DE" sz="1800" dirty="0">
                <a:solidFill>
                  <a:srgbClr val="003F77"/>
                </a:solidFill>
              </a:rPr>
              <a:t> Sales volume and price (turnover)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Century Gothic" panose="020B0502020202020204" pitchFamily="34" charset="0"/>
              <a:buChar char="►"/>
            </a:pPr>
            <a:r>
              <a:rPr lang="en-US" altLang="de-DE" sz="1800" dirty="0">
                <a:solidFill>
                  <a:srgbClr val="003F77"/>
                </a:solidFill>
              </a:rPr>
              <a:t> Variable costs (i.e. costs of materials)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Century Gothic" panose="020B0502020202020204" pitchFamily="34" charset="0"/>
              <a:buChar char="►"/>
            </a:pPr>
            <a:r>
              <a:rPr lang="en-US" altLang="de-DE" sz="1800" dirty="0">
                <a:solidFill>
                  <a:srgbClr val="003F77"/>
                </a:solidFill>
              </a:rPr>
              <a:t> Overhead costs (personnel costs, cost of premises, energy, maintenance, auxiliary and operating materials etc.)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>
            <a:no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n-US" altLang="de-DE" sz="26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Variations of Economic Assessment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080167" y="1772816"/>
            <a:ext cx="7956329" cy="936104"/>
          </a:xfrm>
          <a:prstGeom prst="rect">
            <a:avLst/>
          </a:prstGeom>
          <a:ln w="9525">
            <a:noFill/>
          </a:ln>
        </p:spPr>
        <p:txBody>
          <a:bodyPr/>
          <a:lstStyle>
            <a:lvl1pPr marL="36576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en-US" altLang="de-DE" dirty="0">
                <a:solidFill>
                  <a:srgbClr val="003F77"/>
                </a:solidFill>
                <a:latin typeface="Calibri" panose="020F0502020204030204" pitchFamily="34" charset="0"/>
              </a:rPr>
              <a:t>Investment Assessment</a:t>
            </a:r>
          </a:p>
          <a:p>
            <a:pPr marL="82296" indent="0" algn="ctr">
              <a:buNone/>
            </a:pPr>
            <a:r>
              <a:rPr lang="en-US" altLang="de-DE" sz="1800" dirty="0">
                <a:solidFill>
                  <a:srgbClr val="003F77"/>
                </a:solidFill>
                <a:latin typeface="Calibri" panose="020F0502020204030204" pitchFamily="34" charset="0"/>
              </a:rPr>
              <a:t>Two methods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547664" y="3449032"/>
            <a:ext cx="2418867" cy="1708160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500">
                <a:solidFill>
                  <a:schemeClr val="tx2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500">
                <a:solidFill>
                  <a:schemeClr val="tx2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500">
                <a:solidFill>
                  <a:schemeClr val="tx2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500">
                <a:solidFill>
                  <a:schemeClr val="tx2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500">
                <a:solidFill>
                  <a:schemeClr val="tx2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2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2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2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2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de-DE" dirty="0">
                <a:solidFill>
                  <a:srgbClr val="003F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Static method:</a:t>
            </a:r>
            <a:endParaRPr lang="en-US" altLang="de-DE" u="sng" dirty="0">
              <a:solidFill>
                <a:srgbClr val="003F77"/>
              </a:solidFill>
              <a:latin typeface="Calibri" panose="020F0502020204030204" pitchFamily="34" charset="0"/>
            </a:endParaRPr>
          </a:p>
          <a:p>
            <a:pPr marL="285750" indent="-285750" algn="just"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de-DE" dirty="0">
                <a:solidFill>
                  <a:srgbClr val="003F77"/>
                </a:solidFill>
                <a:latin typeface="Calibri" panose="020F0502020204030204" pitchFamily="34" charset="0"/>
              </a:rPr>
              <a:t>Cost comparison</a:t>
            </a:r>
          </a:p>
          <a:p>
            <a:pPr marL="285750" indent="-285750" algn="just"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de-DE" dirty="0">
                <a:solidFill>
                  <a:srgbClr val="003F77"/>
                </a:solidFill>
                <a:latin typeface="Calibri" panose="020F0502020204030204" pitchFamily="34" charset="0"/>
              </a:rPr>
              <a:t>Profit comparison</a:t>
            </a:r>
          </a:p>
          <a:p>
            <a:pPr marL="285750" indent="-285750" algn="just"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de-DE" dirty="0">
                <a:solidFill>
                  <a:srgbClr val="003F77"/>
                </a:solidFill>
                <a:latin typeface="Calibri" panose="020F0502020204030204" pitchFamily="34" charset="0"/>
              </a:rPr>
              <a:t>Profit calculation</a:t>
            </a:r>
          </a:p>
          <a:p>
            <a:pPr marL="285750" indent="-285750" algn="just"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de-DE" dirty="0">
                <a:solidFill>
                  <a:srgbClr val="003F77"/>
                </a:solidFill>
                <a:latin typeface="Calibri" panose="020F0502020204030204" pitchFamily="34" charset="0"/>
              </a:rPr>
              <a:t>Amortization calculation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6040776" y="3462823"/>
            <a:ext cx="2880660" cy="2054409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500">
                <a:solidFill>
                  <a:schemeClr val="tx2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500">
                <a:solidFill>
                  <a:schemeClr val="tx2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500">
                <a:solidFill>
                  <a:schemeClr val="tx2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500">
                <a:solidFill>
                  <a:schemeClr val="tx2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500">
                <a:solidFill>
                  <a:schemeClr val="tx2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2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2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2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2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de-DE" dirty="0">
                <a:solidFill>
                  <a:srgbClr val="003F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Dynamic method:</a:t>
            </a:r>
            <a:endParaRPr lang="en-US" altLang="de-DE" dirty="0">
              <a:solidFill>
                <a:srgbClr val="003F77"/>
              </a:solidFill>
              <a:latin typeface="Calibri" panose="020F0502020204030204" pitchFamily="34" charset="0"/>
            </a:endParaRPr>
          </a:p>
          <a:p>
            <a:pPr marL="285750" indent="-285750" algn="just"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de-DE" dirty="0">
                <a:solidFill>
                  <a:srgbClr val="003F77"/>
                </a:solidFill>
                <a:latin typeface="Calibri" panose="020F0502020204030204" pitchFamily="34" charset="0"/>
              </a:rPr>
              <a:t>Net present value method</a:t>
            </a:r>
          </a:p>
          <a:p>
            <a:pPr marL="285750" indent="-285750" algn="just"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de-DE" dirty="0">
                <a:solidFill>
                  <a:srgbClr val="003F77"/>
                </a:solidFill>
                <a:latin typeface="Calibri" panose="020F0502020204030204" pitchFamily="34" charset="0"/>
              </a:rPr>
              <a:t>Compound value method</a:t>
            </a:r>
          </a:p>
          <a:p>
            <a:pPr marL="285750" indent="-285750" algn="just"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de-DE" dirty="0">
                <a:solidFill>
                  <a:srgbClr val="003F77"/>
                </a:solidFill>
                <a:latin typeface="Calibri" panose="020F0502020204030204" pitchFamily="34" charset="0"/>
              </a:rPr>
              <a:t>Annuity method</a:t>
            </a:r>
          </a:p>
          <a:p>
            <a:pPr marL="285750" indent="-285750" algn="just"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de-DE" dirty="0">
                <a:solidFill>
                  <a:srgbClr val="003F77"/>
                </a:solidFill>
                <a:latin typeface="Calibri" panose="020F0502020204030204" pitchFamily="34" charset="0"/>
              </a:rPr>
              <a:t>Internal rate of return method</a:t>
            </a:r>
          </a:p>
          <a:p>
            <a:pPr marL="285750" indent="-285750" algn="just"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de-DE" dirty="0">
                <a:solidFill>
                  <a:srgbClr val="003F77"/>
                </a:solidFill>
                <a:latin typeface="Calibri" panose="020F0502020204030204" pitchFamily="34" charset="0"/>
              </a:rPr>
              <a:t>Complete financial plan</a:t>
            </a:r>
          </a:p>
        </p:txBody>
      </p:sp>
      <p:cxnSp>
        <p:nvCxnSpPr>
          <p:cNvPr id="16" name="Connettore 2 15"/>
          <p:cNvCxnSpPr>
            <a:stCxn id="9" idx="2"/>
            <a:endCxn id="12" idx="0"/>
          </p:cNvCxnSpPr>
          <p:nvPr/>
        </p:nvCxnSpPr>
        <p:spPr>
          <a:xfrm flipH="1">
            <a:off x="2757098" y="2708920"/>
            <a:ext cx="2301234" cy="7401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stCxn id="9" idx="2"/>
            <a:endCxn id="13" idx="0"/>
          </p:cNvCxnSpPr>
          <p:nvPr/>
        </p:nvCxnSpPr>
        <p:spPr>
          <a:xfrm>
            <a:off x="5058332" y="2708920"/>
            <a:ext cx="2422774" cy="7539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558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>
            <a:noAutofit/>
          </a:bodyPr>
          <a:lstStyle/>
          <a:p>
            <a:pPr>
              <a:buClr>
                <a:schemeClr val="bg1">
                  <a:lumMod val="75000"/>
                </a:schemeClr>
              </a:buClr>
            </a:pPr>
            <a:r>
              <a:rPr lang="en-US" altLang="de-DE" sz="26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Advantage and Disadvantage of an </a:t>
            </a:r>
            <a:br>
              <a:rPr lang="en-US" altLang="de-DE" sz="26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altLang="de-DE" sz="26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Economic Appraisal</a:t>
            </a: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1187624" y="1772816"/>
            <a:ext cx="3737397" cy="4068762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/>
          <a:lstStyle>
            <a:lvl1pPr marL="36576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de-DE" sz="1600" b="1" dirty="0">
                <a:solidFill>
                  <a:srgbClr val="003F77"/>
                </a:solidFill>
                <a:latin typeface="Calibri" panose="020F0502020204030204" pitchFamily="34" charset="0"/>
              </a:rPr>
              <a:t>ADVANTAGES</a:t>
            </a:r>
          </a:p>
          <a:p>
            <a:pPr marL="82296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de-DE" sz="1600" u="sng" dirty="0">
                <a:solidFill>
                  <a:srgbClr val="003F77"/>
                </a:solidFill>
                <a:latin typeface="Calibri" panose="020F0502020204030204" pitchFamily="34" charset="0"/>
              </a:rPr>
              <a:t>Static Method: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de-DE" sz="1600" dirty="0">
                <a:solidFill>
                  <a:srgbClr val="003F77"/>
                </a:solidFill>
                <a:latin typeface="Calibri" panose="020F0502020204030204" pitchFamily="34" charset="0"/>
              </a:rPr>
              <a:t>Shorter data collection and computing time</a:t>
            </a:r>
          </a:p>
          <a:p>
            <a:pPr lvl="3" algn="just">
              <a:lnSpc>
                <a:spcPct val="150000"/>
              </a:lnSpc>
              <a:spcBef>
                <a:spcPts val="0"/>
              </a:spcBef>
            </a:pPr>
            <a:endParaRPr lang="en-US" altLang="de-DE" sz="1600" dirty="0">
              <a:solidFill>
                <a:srgbClr val="003F77"/>
              </a:solidFill>
              <a:latin typeface="Calibri" panose="020F0502020204030204" pitchFamily="34" charset="0"/>
            </a:endParaRPr>
          </a:p>
          <a:p>
            <a:pPr marL="82296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de-DE" sz="1600" u="sng" dirty="0">
                <a:solidFill>
                  <a:srgbClr val="003F77"/>
                </a:solidFill>
                <a:latin typeface="Calibri" panose="020F0502020204030204" pitchFamily="34" charset="0"/>
              </a:rPr>
              <a:t>Dynamic Method: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de-DE" sz="1600" dirty="0">
                <a:solidFill>
                  <a:srgbClr val="003F77"/>
                </a:solidFill>
                <a:latin typeface="Calibri" panose="020F0502020204030204" pitchFamily="34" charset="0"/>
              </a:rPr>
              <a:t>Several periods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de-DE" sz="1600" dirty="0">
                <a:solidFill>
                  <a:srgbClr val="003F77"/>
                </a:solidFill>
                <a:latin typeface="Calibri" panose="020F0502020204030204" pitchFamily="34" charset="0"/>
              </a:rPr>
              <a:t>Accumulation and discount included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5292080" y="1772816"/>
            <a:ext cx="3744416" cy="4068762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/>
          <a:lstStyle>
            <a:lvl1pPr marL="36576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de-DE" sz="1600" b="1" dirty="0">
                <a:solidFill>
                  <a:srgbClr val="003F77"/>
                </a:solidFill>
                <a:latin typeface="Calibri" panose="020F0502020204030204" pitchFamily="34" charset="0"/>
              </a:rPr>
              <a:t>DISADVANTAGES</a:t>
            </a:r>
          </a:p>
          <a:p>
            <a:pPr marL="82296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de-DE" sz="1600" u="sng" dirty="0">
                <a:solidFill>
                  <a:srgbClr val="003F77"/>
                </a:solidFill>
                <a:latin typeface="Calibri" panose="020F0502020204030204" pitchFamily="34" charset="0"/>
              </a:rPr>
              <a:t>Static Method: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de-DE" sz="1600" dirty="0">
                <a:solidFill>
                  <a:srgbClr val="003F77"/>
                </a:solidFill>
                <a:latin typeface="Calibri" panose="020F0502020204030204" pitchFamily="34" charset="0"/>
              </a:rPr>
              <a:t>Average values and thus only approximate values possible</a:t>
            </a:r>
          </a:p>
          <a:p>
            <a:pPr lvl="3" algn="just">
              <a:lnSpc>
                <a:spcPct val="150000"/>
              </a:lnSpc>
              <a:spcBef>
                <a:spcPts val="0"/>
              </a:spcBef>
            </a:pPr>
            <a:endParaRPr lang="en-US" altLang="de-DE" sz="1600" dirty="0">
              <a:solidFill>
                <a:srgbClr val="003F77"/>
              </a:solidFill>
              <a:latin typeface="Calibri" panose="020F0502020204030204" pitchFamily="34" charset="0"/>
            </a:endParaRPr>
          </a:p>
          <a:p>
            <a:pPr marL="82296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de-DE" sz="1600" u="sng" dirty="0">
                <a:solidFill>
                  <a:srgbClr val="003F77"/>
                </a:solidFill>
                <a:latin typeface="Calibri" panose="020F0502020204030204" pitchFamily="34" charset="0"/>
              </a:rPr>
              <a:t>Dynamic Method: </a:t>
            </a:r>
          </a:p>
          <a:p>
            <a:pPr marL="365760" lvl="3" indent="-283464" algn="just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</a:pPr>
            <a:r>
              <a:rPr lang="en-US" altLang="de-DE" sz="1600" dirty="0">
                <a:solidFill>
                  <a:srgbClr val="003F77"/>
                </a:solidFill>
                <a:latin typeface="Calibri" panose="020F0502020204030204" pitchFamily="34" charset="0"/>
              </a:rPr>
              <a:t>More cost and effort to acquire data</a:t>
            </a:r>
          </a:p>
          <a:p>
            <a:pPr marL="365760" lvl="3" indent="-283464" algn="just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</a:pPr>
            <a:r>
              <a:rPr lang="en-US" altLang="de-DE" sz="1600" dirty="0">
                <a:solidFill>
                  <a:srgbClr val="003F77"/>
                </a:solidFill>
                <a:latin typeface="Calibri" panose="020F0502020204030204" pitchFamily="34" charset="0"/>
              </a:rPr>
              <a:t>Interest rate is hard to calculate (mathematical models)</a:t>
            </a:r>
          </a:p>
          <a:p>
            <a:pPr marL="82296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altLang="de-DE" sz="1600" u="sng" dirty="0">
              <a:solidFill>
                <a:srgbClr val="003F77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6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>
            <a:noAutofit/>
          </a:bodyPr>
          <a:lstStyle/>
          <a:p>
            <a:pPr>
              <a:buClr>
                <a:schemeClr val="bg1">
                  <a:lumMod val="75000"/>
                </a:schemeClr>
              </a:buClr>
            </a:pPr>
            <a:r>
              <a:rPr lang="en-US" altLang="de-DE" sz="26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Proposal of an “easy” template</a:t>
            </a:r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650754"/>
              </p:ext>
            </p:extLst>
          </p:nvPr>
        </p:nvGraphicFramePr>
        <p:xfrm>
          <a:off x="1094531" y="1176913"/>
          <a:ext cx="7839157" cy="5204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Worksheet" r:id="rId3" imgW="11915775" imgH="7134225" progId="Excel.Sheet.8">
                  <p:embed/>
                </p:oleObj>
              </mc:Choice>
              <mc:Fallback>
                <p:oleObj name="Worksheet" r:id="rId3" imgW="11915775" imgH="71342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4531" y="1176913"/>
                        <a:ext cx="7839157" cy="5204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139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>
            <a:noAutofit/>
          </a:bodyPr>
          <a:lstStyle/>
          <a:p>
            <a:pPr>
              <a:buClr>
                <a:schemeClr val="bg1">
                  <a:lumMod val="75000"/>
                </a:schemeClr>
              </a:buClr>
            </a:pPr>
            <a:r>
              <a:rPr lang="en-US" altLang="de-DE" sz="26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How it works: basic data entry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80167" y="1772816"/>
            <a:ext cx="7853521" cy="4068762"/>
          </a:xfrm>
          <a:prstGeom prst="rect">
            <a:avLst/>
          </a:prstGeom>
        </p:spPr>
        <p:txBody>
          <a:bodyPr/>
          <a:lstStyle>
            <a:lvl1pPr marL="36576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Century Gothic" panose="020B0502020202020204" pitchFamily="34" charset="0"/>
              <a:buChar char="►"/>
            </a:pPr>
            <a:r>
              <a:rPr lang="en-US" altLang="de-DE" sz="1800" dirty="0">
                <a:solidFill>
                  <a:srgbClr val="003F77"/>
                </a:solidFill>
                <a:latin typeface="Calibri" panose="020F0502020204030204" pitchFamily="34" charset="0"/>
              </a:rPr>
              <a:t>You have to define the type of investment (i.e.: equipment, machinery, tools, buildings, IT):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altLang="de-DE" sz="1800" dirty="0">
                <a:solidFill>
                  <a:srgbClr val="003F77"/>
                </a:solidFill>
                <a:latin typeface="Calibri" panose="020F0502020204030204" pitchFamily="34" charset="0"/>
              </a:rPr>
              <a:t>Automatic entry of depreciation period accordingly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altLang="de-DE" sz="1800" dirty="0">
                <a:solidFill>
                  <a:srgbClr val="003F77"/>
                </a:solidFill>
                <a:latin typeface="Calibri" panose="020F0502020204030204" pitchFamily="34" charset="0"/>
              </a:rPr>
              <a:t>Automatic calculation of imputed interest</a:t>
            </a:r>
          </a:p>
          <a:p>
            <a:pPr>
              <a:buFont typeface="Century Gothic" panose="020B0502020202020204" pitchFamily="34" charset="0"/>
              <a:buChar char="►"/>
            </a:pPr>
            <a:r>
              <a:rPr lang="en-US" altLang="de-DE" sz="1800" dirty="0">
                <a:solidFill>
                  <a:srgbClr val="003F77"/>
                </a:solidFill>
                <a:latin typeface="Calibri" panose="020F0502020204030204" pitchFamily="34" charset="0"/>
              </a:rPr>
              <a:t> 10 year series</a:t>
            </a:r>
          </a:p>
          <a:p>
            <a:pPr>
              <a:buFont typeface="Century Gothic" panose="020B0502020202020204" pitchFamily="34" charset="0"/>
              <a:buChar char="►"/>
            </a:pPr>
            <a:r>
              <a:rPr lang="en-US" altLang="de-DE" sz="1800" dirty="0">
                <a:solidFill>
                  <a:srgbClr val="003F77"/>
                </a:solidFill>
                <a:latin typeface="Calibri" panose="020F0502020204030204" pitchFamily="34" charset="0"/>
              </a:rPr>
              <a:t> Interest rate through imputed interests (i.e. 6%)</a:t>
            </a:r>
          </a:p>
          <a:p>
            <a:pPr>
              <a:buFont typeface="Century Gothic" panose="020B0502020202020204" pitchFamily="34" charset="0"/>
              <a:buChar char="►"/>
            </a:pPr>
            <a:r>
              <a:rPr lang="en-US" altLang="de-DE" sz="1800" dirty="0">
                <a:solidFill>
                  <a:srgbClr val="003F77"/>
                </a:solidFill>
                <a:latin typeface="Calibri" panose="020F0502020204030204" pitchFamily="34" charset="0"/>
              </a:rPr>
              <a:t> Distribution of cost elements</a:t>
            </a:r>
          </a:p>
          <a:p>
            <a:endParaRPr lang="en-US" altLang="de-DE" sz="1800" dirty="0">
              <a:solidFill>
                <a:srgbClr val="003F77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Connettore 2 4"/>
          <p:cNvCxnSpPr/>
          <p:nvPr/>
        </p:nvCxnSpPr>
        <p:spPr>
          <a:xfrm flipV="1">
            <a:off x="5868144" y="3212976"/>
            <a:ext cx="0" cy="6480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50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>
            <a:noAutofit/>
          </a:bodyPr>
          <a:lstStyle/>
          <a:p>
            <a:pPr>
              <a:buClr>
                <a:schemeClr val="bg1">
                  <a:lumMod val="75000"/>
                </a:schemeClr>
              </a:buClr>
            </a:pPr>
            <a:r>
              <a:rPr lang="en-US" altLang="de-DE" sz="26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Sample Calculation</a:t>
            </a: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648650"/>
              </p:ext>
            </p:extLst>
          </p:nvPr>
        </p:nvGraphicFramePr>
        <p:xfrm>
          <a:off x="1042903" y="1268761"/>
          <a:ext cx="7980573" cy="5328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Worksheet" r:id="rId3" imgW="11915775" imgH="7134225" progId="Excel.Sheet.8">
                  <p:embed/>
                </p:oleObj>
              </mc:Choice>
              <mc:Fallback>
                <p:oleObj name="Worksheet" r:id="rId3" imgW="11915775" imgH="71342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2903" y="1268761"/>
                        <a:ext cx="7980573" cy="53285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ale 2"/>
          <p:cNvSpPr/>
          <p:nvPr/>
        </p:nvSpPr>
        <p:spPr>
          <a:xfrm>
            <a:off x="3347864" y="1340768"/>
            <a:ext cx="302433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5652120" y="6093296"/>
            <a:ext cx="1728192" cy="288032"/>
          </a:xfrm>
          <a:prstGeom prst="rect">
            <a:avLst/>
          </a:pr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sinistra 6"/>
          <p:cNvSpPr/>
          <p:nvPr/>
        </p:nvSpPr>
        <p:spPr>
          <a:xfrm>
            <a:off x="3491880" y="6389540"/>
            <a:ext cx="1008112" cy="2798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421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>
            <a:noAutofit/>
          </a:bodyPr>
          <a:lstStyle/>
          <a:p>
            <a:pPr>
              <a:buClr>
                <a:schemeClr val="bg1">
                  <a:lumMod val="75000"/>
                </a:schemeClr>
              </a:buClr>
            </a:pPr>
            <a:r>
              <a:rPr lang="en-US" altLang="de-DE" sz="2600" dirty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Open discussion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139" y="1700808"/>
            <a:ext cx="3867018" cy="4063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931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Personalizzato 10">
      <a:dk1>
        <a:sysClr val="windowText" lastClr="000000"/>
      </a:dk1>
      <a:lt1>
        <a:sysClr val="window" lastClr="FFFFFF"/>
      </a:lt1>
      <a:dk2>
        <a:srgbClr val="4F271C"/>
      </a:dk2>
      <a:lt2>
        <a:srgbClr val="003F77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0F4122F-8A71-4A4C-97CD-E5BFDD4968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Formazione Generale</Template>
  <TotalTime>0</TotalTime>
  <Words>317</Words>
  <Application>Microsoft Office PowerPoint</Application>
  <PresentationFormat>On-screen Show (4:3)</PresentationFormat>
  <Paragraphs>67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ＭＳ Ｐゴシック</vt:lpstr>
      <vt:lpstr>Calibri</vt:lpstr>
      <vt:lpstr>Century Gothic</vt:lpstr>
      <vt:lpstr>Gill Sans MT</vt:lpstr>
      <vt:lpstr>Verdana</vt:lpstr>
      <vt:lpstr>Wingdings</vt:lpstr>
      <vt:lpstr>Wingdings 2</vt:lpstr>
      <vt:lpstr>Solstizio</vt:lpstr>
      <vt:lpstr>Worksheet</vt:lpstr>
      <vt:lpstr>Economic Assessment Templates</vt:lpstr>
      <vt:lpstr>Summary</vt:lpstr>
      <vt:lpstr>Fundamentals of economic assessment</vt:lpstr>
      <vt:lpstr>Variations of Economic Assessment</vt:lpstr>
      <vt:lpstr>Advantage and Disadvantage of an  Economic Appraisal</vt:lpstr>
      <vt:lpstr>Proposal of an “easy” template</vt:lpstr>
      <vt:lpstr>How it works: basic data entry</vt:lpstr>
      <vt:lpstr>Sample Calculation</vt:lpstr>
      <vt:lpstr>Open discussion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2016-09-18T12:17:01Z</dcterms:created>
  <dcterms:modified xsi:type="dcterms:W3CDTF">2016-09-19T13:21:34Z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